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264" r:id="rId4"/>
    <p:sldId id="266" r:id="rId5"/>
    <p:sldId id="267" r:id="rId6"/>
    <p:sldId id="268" r:id="rId7"/>
    <p:sldId id="271" r:id="rId8"/>
    <p:sldId id="27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6182" autoAdjust="0"/>
  </p:normalViewPr>
  <p:slideViewPr>
    <p:cSldViewPr snapToGrid="0">
      <p:cViewPr varScale="1">
        <p:scale>
          <a:sx n="57" d="100"/>
          <a:sy n="57" d="100"/>
        </p:scale>
        <p:origin x="989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70AEA-D84F-436D-B8D9-541C2D4E60A6}" type="datetimeFigureOut">
              <a:rPr lang="zh-TW" altLang="en-US" smtClean="0"/>
              <a:t>2020/10/6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26C1A3-B1D4-4C29-9276-490ECAFC35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3587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各位長官 評審 以及先進們大家好 我們是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metformin121 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我是成員黃之瀚 我們都知道在醫學上最近很熱門的是精準醫學 而我們團隊的產品可以以人工智慧做到精準農藥 創造農業的嶄新未來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C1A3-B1D4-4C29-9276-490ECAFC355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18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在種植植物時常會施撒農藥 而農藥若分解太快則有效時間太短 但若不容易分解則會殘留在植物上 這樣會造成農夫接觸的危險 消費者食用的毒性 以及環境的污染 甚至是周圍動植物的影響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C1A3-B1D4-4C29-9276-490ECAFC355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1671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而影響殘留的因素有很多 有農藥本身的結構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作物的種類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植物的部位 種植的環境 像是地理因素 氣候因素等等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C1A3-B1D4-4C29-9276-490ECAFC355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0137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因此我們全球首次創造一個人工智慧軟體 可以同時考慮這些因素 來預測農藥的殘留半衰期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我們結合農委會的資料 以及最近才發表的公開資料庫 使用人工智慧深度學習建立系統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C1A3-B1D4-4C29-9276-490ECAFC355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6354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因此使用這個系統你可以輸入這些變數 很方便簡單的就能使用神經網路模型來預測農藥殘留半衰期 此軟體可以達到準確率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94% 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如此能客製化符合需求殘留時間的農藥 以降低人體與環境危害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C1A3-B1D4-4C29-9276-490ECAFC3552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2656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在此 本團隊設計出一個淺顯易懂又很美的圖形化介面 我們來欣賞一下操作流程的影片</a:t>
            </a: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這就是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precision future pesticide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的介面 右邊是各種選項的下拉式選單或是輸入格 首先可以輸入任何一種化學物的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SMILES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結構 或是藥預測已知農藥在不同環境的半衰期的話 可以選任何中文或是英文的農藥名 就會自動出現她們結構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SMILES 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接著可以選要預測在哪種植物上 要加上他們精確的學名也可以 然後可以加上要觀察的植物部位 以及選擇是在室內還是室外 最後 可以選擇要在哪個國家的預測值 最後按下下面的按鈕 就會出現預測的半衰期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C1A3-B1D4-4C29-9276-490ECAFC355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3926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此外 對於熟悉深度學習的研究者 我們的產品可以提供套件式的軟體 讓研究者可以一次大量的化學物 還有大量不同環境去做預測 而做到大數據農藥篩選的功用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6C1A3-B1D4-4C29-9276-490ECAFC355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1172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png"/><Relationship Id="rId18" Type="http://schemas.openxmlformats.org/officeDocument/2006/relationships/image" Target="../media/image22.jp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17" Type="http://schemas.microsoft.com/office/2007/relationships/hdphoto" Target="../media/hdphoto5.wdp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png"/><Relationship Id="rId20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13.png"/><Relationship Id="rId15" Type="http://schemas.openxmlformats.org/officeDocument/2006/relationships/image" Target="../media/image20.png"/><Relationship Id="rId10" Type="http://schemas.openxmlformats.org/officeDocument/2006/relationships/image" Target="../media/image16.png"/><Relationship Id="rId19" Type="http://schemas.openxmlformats.org/officeDocument/2006/relationships/image" Target="../media/image23.jpg"/><Relationship Id="rId4" Type="http://schemas.openxmlformats.org/officeDocument/2006/relationships/image" Target="../media/image4.png"/><Relationship Id="rId9" Type="http://schemas.microsoft.com/office/2007/relationships/hdphoto" Target="../media/hdphoto3.wdp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5.png"/><Relationship Id="rId18" Type="http://schemas.openxmlformats.org/officeDocument/2006/relationships/image" Target="../media/image25.png"/><Relationship Id="rId3" Type="http://schemas.openxmlformats.org/officeDocument/2006/relationships/image" Target="../media/image4.png"/><Relationship Id="rId21" Type="http://schemas.openxmlformats.org/officeDocument/2006/relationships/image" Target="../media/image27.jpg"/><Relationship Id="rId7" Type="http://schemas.openxmlformats.org/officeDocument/2006/relationships/image" Target="../media/image20.png"/><Relationship Id="rId12" Type="http://schemas.openxmlformats.org/officeDocument/2006/relationships/image" Target="../media/image14.png"/><Relationship Id="rId17" Type="http://schemas.openxmlformats.org/officeDocument/2006/relationships/image" Target="../media/image24.jp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3.jp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microsoft.com/office/2007/relationships/hdphoto" Target="../media/hdphoto2.wdp"/><Relationship Id="rId5" Type="http://schemas.openxmlformats.org/officeDocument/2006/relationships/image" Target="../media/image18.png"/><Relationship Id="rId15" Type="http://schemas.openxmlformats.org/officeDocument/2006/relationships/image" Target="../media/image22.jpg"/><Relationship Id="rId10" Type="http://schemas.openxmlformats.org/officeDocument/2006/relationships/image" Target="../media/image13.png"/><Relationship Id="rId19" Type="http://schemas.openxmlformats.org/officeDocument/2006/relationships/image" Target="../media/image7.png"/><Relationship Id="rId4" Type="http://schemas.openxmlformats.org/officeDocument/2006/relationships/image" Target="../media/image17.png"/><Relationship Id="rId9" Type="http://schemas.microsoft.com/office/2007/relationships/hdphoto" Target="../media/hdphoto5.wdp"/><Relationship Id="rId1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111224" y="2326779"/>
            <a:ext cx="5792144" cy="993937"/>
          </a:xfrm>
        </p:spPr>
        <p:txBody>
          <a:bodyPr>
            <a:noAutofit/>
          </a:bodyPr>
          <a:lstStyle/>
          <a:p>
            <a:r>
              <a:rPr lang="zh-TW" altLang="en-US" sz="720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精準未來農藥</a:t>
            </a:r>
            <a:endParaRPr lang="zh-TW" altLang="en-US" sz="7200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4" t="7125" r="12415" b="20026"/>
          <a:stretch/>
        </p:blipFill>
        <p:spPr>
          <a:xfrm>
            <a:off x="5130591" y="331814"/>
            <a:ext cx="1924402" cy="19949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255502" y="3320716"/>
            <a:ext cx="35035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Metformin-121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878" y="1329296"/>
            <a:ext cx="686835" cy="68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82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4" t="7125" r="12415" b="20026"/>
          <a:stretch/>
        </p:blipFill>
        <p:spPr>
          <a:xfrm>
            <a:off x="5130591" y="331814"/>
            <a:ext cx="1924402" cy="1994965"/>
          </a:xfrm>
          <a:prstGeom prst="rect">
            <a:avLst/>
          </a:prstGeom>
        </p:spPr>
      </p:pic>
      <p:pic>
        <p:nvPicPr>
          <p:cNvPr id="7" name="Picture 2" descr="C:\Users\ASUS\Downloads\apple-tre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17" y="2718250"/>
            <a:ext cx="1917962" cy="191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ASUS\Downloads\apple-tre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706" y="2718250"/>
            <a:ext cx="1917962" cy="191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7265349" y="1994975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人體與環境傷害</a:t>
            </a:r>
          </a:p>
        </p:txBody>
      </p:sp>
      <p:pic>
        <p:nvPicPr>
          <p:cNvPr id="10" name="Picture 22" descr="C:\Users\ASUS\Downloads\gas-mask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511" y="2718249"/>
            <a:ext cx="1328611" cy="132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2" descr="C:\Users\ASUS\Downloads\gas-mask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8122" y="2718249"/>
            <a:ext cx="1328611" cy="132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ASUS\Downloads\apple-tre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099" y="3754234"/>
            <a:ext cx="1917962" cy="191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2" descr="C:\Users\ASUS\Downloads\gas-mask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810" y="3844405"/>
            <a:ext cx="1328611" cy="132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群組 2"/>
          <p:cNvGrpSpPr/>
          <p:nvPr/>
        </p:nvGrpSpPr>
        <p:grpSpPr>
          <a:xfrm>
            <a:off x="1095236" y="1036522"/>
            <a:ext cx="3740708" cy="1663139"/>
            <a:chOff x="1095236" y="1036522"/>
            <a:chExt cx="3740708" cy="1663139"/>
          </a:xfrm>
        </p:grpSpPr>
        <p:sp>
          <p:nvSpPr>
            <p:cNvPr id="6" name="文字方塊 5"/>
            <p:cNvSpPr txBox="1"/>
            <p:nvPr/>
          </p:nvSpPr>
          <p:spPr>
            <a:xfrm>
              <a:off x="1095236" y="1991775"/>
              <a:ext cx="326243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000"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增加作物產量</a:t>
              </a:r>
            </a:p>
          </p:txBody>
        </p:sp>
        <p:pic>
          <p:nvPicPr>
            <p:cNvPr id="15" name="Picture 2" descr="http://www.shejiye.com/uploadfile/icon/2017/0203/shejiyeiconzxnqoohexyf.png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449704">
              <a:off x="4043357" y="1036522"/>
              <a:ext cx="792587" cy="792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1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421" y="5098196"/>
            <a:ext cx="2261871" cy="169640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1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6" t="28890" r="32898" b="13874"/>
          <a:stretch/>
        </p:blipFill>
        <p:spPr bwMode="auto">
          <a:xfrm>
            <a:off x="9824932" y="3752945"/>
            <a:ext cx="2160849" cy="151152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9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98"/>
          <a:stretch/>
        </p:blipFill>
        <p:spPr bwMode="auto">
          <a:xfrm>
            <a:off x="7873465" y="5212785"/>
            <a:ext cx="1828962" cy="164990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73016"/>
            <a:ext cx="2717640" cy="181176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878" y="1329296"/>
            <a:ext cx="686835" cy="686834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5079559" y="3028728"/>
            <a:ext cx="1667451" cy="1625827"/>
            <a:chOff x="5079559" y="3028728"/>
            <a:chExt cx="1667451" cy="1625827"/>
          </a:xfrm>
        </p:grpSpPr>
        <p:sp>
          <p:nvSpPr>
            <p:cNvPr id="17" name="文字方塊 16"/>
            <p:cNvSpPr txBox="1"/>
            <p:nvPr/>
          </p:nvSpPr>
          <p:spPr>
            <a:xfrm>
              <a:off x="5402002" y="3028728"/>
              <a:ext cx="1210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00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殘留</a:t>
              </a:r>
            </a:p>
          </p:txBody>
        </p:sp>
        <p:grpSp>
          <p:nvGrpSpPr>
            <p:cNvPr id="2" name="群組 1"/>
            <p:cNvGrpSpPr/>
            <p:nvPr/>
          </p:nvGrpSpPr>
          <p:grpSpPr>
            <a:xfrm>
              <a:off x="5079559" y="3666921"/>
              <a:ext cx="1002642" cy="987634"/>
              <a:chOff x="4683637" y="1644064"/>
              <a:chExt cx="2320796" cy="2286058"/>
            </a:xfrm>
          </p:grpSpPr>
          <p:pic>
            <p:nvPicPr>
              <p:cNvPr id="23" name="內容版面配置區 3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32561" y="1644064"/>
                <a:ext cx="2271872" cy="2271872"/>
              </a:xfrm>
              <a:prstGeom prst="rect">
                <a:avLst/>
              </a:prstGeom>
            </p:spPr>
          </p:pic>
          <p:pic>
            <p:nvPicPr>
              <p:cNvPr id="24" name="圖片 23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83637" y="2340319"/>
                <a:ext cx="1589803" cy="1589803"/>
              </a:xfrm>
              <a:prstGeom prst="rect">
                <a:avLst/>
              </a:prstGeom>
            </p:spPr>
          </p:pic>
        </p:grpSp>
        <p:pic>
          <p:nvPicPr>
            <p:cNvPr id="26" name="Picture 2" descr="http://www.shejiye.com/uploadfile/icon/2017/0203/shejiyeiconzxnqoohexyf.png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954422" y="3809801"/>
              <a:ext cx="792587" cy="792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209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4" t="7125" r="12415" b="20026"/>
          <a:stretch/>
        </p:blipFill>
        <p:spPr>
          <a:xfrm>
            <a:off x="5130591" y="331814"/>
            <a:ext cx="1924402" cy="1994965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878" y="1329296"/>
            <a:ext cx="686835" cy="686834"/>
          </a:xfrm>
          <a:prstGeom prst="rect">
            <a:avLst/>
          </a:prstGeom>
        </p:spPr>
      </p:pic>
      <p:cxnSp>
        <p:nvCxnSpPr>
          <p:cNvPr id="5" name="直線接點 4"/>
          <p:cNvCxnSpPr/>
          <p:nvPr/>
        </p:nvCxnSpPr>
        <p:spPr>
          <a:xfrm>
            <a:off x="0" y="3407343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5988943" y="2326779"/>
            <a:ext cx="0" cy="453122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1608197" y="355617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作物種類</a:t>
            </a:r>
          </a:p>
        </p:txBody>
      </p:sp>
      <p:sp>
        <p:nvSpPr>
          <p:cNvPr id="33" name="文字方塊 32"/>
          <p:cNvSpPr txBox="1"/>
          <p:nvPr/>
        </p:nvSpPr>
        <p:spPr>
          <a:xfrm>
            <a:off x="8133180" y="355617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種植環境</a:t>
            </a:r>
          </a:p>
        </p:txBody>
      </p:sp>
      <p:sp>
        <p:nvSpPr>
          <p:cNvPr id="34" name="文字方塊 33"/>
          <p:cNvSpPr txBox="1"/>
          <p:nvPr/>
        </p:nvSpPr>
        <p:spPr>
          <a:xfrm>
            <a:off x="8133180" y="1414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食用部位</a:t>
            </a:r>
          </a:p>
        </p:txBody>
      </p:sp>
      <p:pic>
        <p:nvPicPr>
          <p:cNvPr id="49" name="圖片 48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337" b="12883"/>
          <a:stretch/>
        </p:blipFill>
        <p:spPr>
          <a:xfrm>
            <a:off x="8689864" y="672164"/>
            <a:ext cx="1469166" cy="1586717"/>
          </a:xfrm>
          <a:prstGeom prst="rect">
            <a:avLst/>
          </a:prstGeom>
        </p:spPr>
      </p:pic>
      <p:pic>
        <p:nvPicPr>
          <p:cNvPr id="50" name="圖片 49"/>
          <p:cNvPicPr>
            <a:picLocks noChangeAspect="1"/>
          </p:cNvPicPr>
          <p:nvPr/>
        </p:nvPicPr>
        <p:blipFill rotWithShape="1"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0" b="14164"/>
          <a:stretch/>
        </p:blipFill>
        <p:spPr>
          <a:xfrm>
            <a:off x="6558034" y="1418272"/>
            <a:ext cx="2167799" cy="1965934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733" b="12741"/>
          <a:stretch/>
        </p:blipFill>
        <p:spPr>
          <a:xfrm>
            <a:off x="10036351" y="1400812"/>
            <a:ext cx="1819006" cy="1977430"/>
          </a:xfrm>
          <a:prstGeom prst="rect">
            <a:avLst/>
          </a:prstGeom>
        </p:spPr>
      </p:pic>
      <p:pic>
        <p:nvPicPr>
          <p:cNvPr id="52" name="Picture 8" descr="ãquestion mark time iconãçåçæå°çµæ"/>
          <p:cNvPicPr>
            <a:picLocks noChangeAspect="1" noChangeArrowheads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822" y="2312958"/>
            <a:ext cx="810242" cy="810242"/>
          </a:xfrm>
          <a:prstGeom prst="rect">
            <a:avLst/>
          </a:prstGeom>
          <a:solidFill>
            <a:schemeClr val="bg1"/>
          </a:solidFill>
          <a:extLst/>
        </p:spPr>
      </p:pic>
      <p:pic>
        <p:nvPicPr>
          <p:cNvPr id="54" name="圖片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98" y="1790832"/>
            <a:ext cx="1390671" cy="1390669"/>
          </a:xfrm>
          <a:prstGeom prst="rect">
            <a:avLst/>
          </a:prstGeom>
        </p:spPr>
      </p:pic>
      <p:pic>
        <p:nvPicPr>
          <p:cNvPr id="55" name="圖片 54"/>
          <p:cNvPicPr>
            <a:picLocks noChangeAspect="1"/>
          </p:cNvPicPr>
          <p:nvPr/>
        </p:nvPicPr>
        <p:blipFill rotWithShape="1"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9" b="13747"/>
          <a:stretch/>
        </p:blipFill>
        <p:spPr>
          <a:xfrm>
            <a:off x="3145313" y="670252"/>
            <a:ext cx="1618999" cy="1772536"/>
          </a:xfrm>
          <a:prstGeom prst="rect">
            <a:avLst/>
          </a:prstGeom>
        </p:spPr>
      </p:pic>
      <p:pic>
        <p:nvPicPr>
          <p:cNvPr id="56" name="圖片 55"/>
          <p:cNvPicPr>
            <a:picLocks noChangeAspect="1"/>
          </p:cNvPicPr>
          <p:nvPr/>
        </p:nvPicPr>
        <p:blipFill rotWithShape="1"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8" b="20314"/>
          <a:stretch/>
        </p:blipFill>
        <p:spPr>
          <a:xfrm>
            <a:off x="1236504" y="546689"/>
            <a:ext cx="1772555" cy="1483994"/>
          </a:xfrm>
          <a:prstGeom prst="rect">
            <a:avLst/>
          </a:prstGeom>
        </p:spPr>
      </p:pic>
      <p:pic>
        <p:nvPicPr>
          <p:cNvPr id="57" name="Picture 8" descr="C:\Users\ASUS\Downloads\kisspng-france-histoire-naturelle-des-orangers-traitxe9-de-orange-tree-5a9580459f4d96.3278057915197471416525.png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23"/>
          <a:stretch/>
        </p:blipFill>
        <p:spPr bwMode="auto">
          <a:xfrm>
            <a:off x="2859330" y="4878821"/>
            <a:ext cx="1639116" cy="197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4" descr="C:\Users\ASUS\Downloads\tomato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028" y="4287647"/>
            <a:ext cx="1372366" cy="137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圖片 58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99620" l="286" r="9914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 flipH="1">
            <a:off x="315662" y="5292479"/>
            <a:ext cx="1803522" cy="1355218"/>
          </a:xfrm>
          <a:prstGeom prst="rect">
            <a:avLst/>
          </a:prstGeom>
        </p:spPr>
      </p:pic>
      <p:sp>
        <p:nvSpPr>
          <p:cNvPr id="24" name="文字方塊 23"/>
          <p:cNvSpPr txBox="1"/>
          <p:nvPr/>
        </p:nvSpPr>
        <p:spPr>
          <a:xfrm>
            <a:off x="1351716" y="4450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農藥化學式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5402002" y="3028728"/>
            <a:ext cx="1210588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sz="400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殘留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6" t="269" r="10743" b="19476"/>
          <a:stretch/>
        </p:blipFill>
        <p:spPr>
          <a:xfrm>
            <a:off x="9849860" y="5035817"/>
            <a:ext cx="2210595" cy="182638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7" t="42635" r="16182" b="1546"/>
          <a:stretch/>
        </p:blipFill>
        <p:spPr>
          <a:xfrm>
            <a:off x="6694694" y="5381380"/>
            <a:ext cx="2556741" cy="14766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450" y="4118694"/>
            <a:ext cx="2341503" cy="156100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56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直線接點 66"/>
          <p:cNvCxnSpPr/>
          <p:nvPr/>
        </p:nvCxnSpPr>
        <p:spPr>
          <a:xfrm>
            <a:off x="5988943" y="-75984"/>
            <a:ext cx="0" cy="24111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/>
          <p:cNvCxnSpPr/>
          <p:nvPr/>
        </p:nvCxnSpPr>
        <p:spPr>
          <a:xfrm>
            <a:off x="0" y="3407343"/>
            <a:ext cx="435032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5988943" y="4446872"/>
            <a:ext cx="0" cy="24111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1351716" y="4450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農藥化學式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1608197" y="355617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作物種類</a:t>
            </a:r>
          </a:p>
        </p:txBody>
      </p:sp>
      <p:sp>
        <p:nvSpPr>
          <p:cNvPr id="33" name="文字方塊 32"/>
          <p:cNvSpPr txBox="1"/>
          <p:nvPr/>
        </p:nvSpPr>
        <p:spPr>
          <a:xfrm>
            <a:off x="8133180" y="355617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種植環境</a:t>
            </a:r>
          </a:p>
        </p:txBody>
      </p:sp>
      <p:sp>
        <p:nvSpPr>
          <p:cNvPr id="34" name="文字方塊 33"/>
          <p:cNvSpPr txBox="1"/>
          <p:nvPr/>
        </p:nvSpPr>
        <p:spPr>
          <a:xfrm>
            <a:off x="8133180" y="1414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食用部位</a:t>
            </a:r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98" y="1790832"/>
            <a:ext cx="1390671" cy="1390669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9" b="13747"/>
          <a:stretch/>
        </p:blipFill>
        <p:spPr>
          <a:xfrm>
            <a:off x="3145313" y="670252"/>
            <a:ext cx="1618999" cy="1772536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8" b="20314"/>
          <a:stretch/>
        </p:blipFill>
        <p:spPr>
          <a:xfrm>
            <a:off x="1236504" y="546689"/>
            <a:ext cx="1772555" cy="1483994"/>
          </a:xfrm>
          <a:prstGeom prst="rect">
            <a:avLst/>
          </a:prstGeom>
        </p:spPr>
      </p:pic>
      <p:pic>
        <p:nvPicPr>
          <p:cNvPr id="44" name="Picture 8" descr="C:\Users\ASUS\Downloads\kisspng-france-histoire-naturelle-des-orangers-traitxe9-de-orange-tree-5a9580459f4d96.3278057915197471416525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23"/>
          <a:stretch/>
        </p:blipFill>
        <p:spPr bwMode="auto">
          <a:xfrm>
            <a:off x="2859330" y="4878821"/>
            <a:ext cx="1639116" cy="197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4" descr="C:\Users\ASUS\Downloads\tomat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028" y="4287647"/>
            <a:ext cx="1372366" cy="137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9620" l="286" r="9914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 flipH="1">
            <a:off x="315662" y="5292479"/>
            <a:ext cx="1803522" cy="1355218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337" b="12883"/>
          <a:stretch/>
        </p:blipFill>
        <p:spPr>
          <a:xfrm>
            <a:off x="9251435" y="688077"/>
            <a:ext cx="1469166" cy="1586717"/>
          </a:xfrm>
          <a:prstGeom prst="rect">
            <a:avLst/>
          </a:prstGeom>
        </p:spPr>
      </p:pic>
      <p:pic>
        <p:nvPicPr>
          <p:cNvPr id="50" name="圖片 49"/>
          <p:cNvPicPr>
            <a:picLocks noChangeAspect="1"/>
          </p:cNvPicPr>
          <p:nvPr/>
        </p:nvPicPr>
        <p:blipFill rotWithShape="1"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0" b="14164"/>
          <a:stretch/>
        </p:blipFill>
        <p:spPr>
          <a:xfrm>
            <a:off x="7256648" y="1534169"/>
            <a:ext cx="2167799" cy="1965934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733" b="12741"/>
          <a:stretch/>
        </p:blipFill>
        <p:spPr>
          <a:xfrm>
            <a:off x="10322273" y="1400812"/>
            <a:ext cx="1819006" cy="1977430"/>
          </a:xfrm>
          <a:prstGeom prst="rect">
            <a:avLst/>
          </a:prstGeom>
        </p:spPr>
      </p:pic>
      <p:cxnSp>
        <p:nvCxnSpPr>
          <p:cNvPr id="28" name="直線接點 27"/>
          <p:cNvCxnSpPr/>
          <p:nvPr/>
        </p:nvCxnSpPr>
        <p:spPr>
          <a:xfrm>
            <a:off x="7481125" y="3407343"/>
            <a:ext cx="489696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圖片 35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6" t="269" r="10743" b="19476"/>
          <a:stretch/>
        </p:blipFill>
        <p:spPr>
          <a:xfrm>
            <a:off x="9849860" y="5035817"/>
            <a:ext cx="2210595" cy="182638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2" name="圖片 51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7" t="42635" r="16182" b="1546"/>
          <a:stretch/>
        </p:blipFill>
        <p:spPr>
          <a:xfrm>
            <a:off x="6694694" y="5381380"/>
            <a:ext cx="2556741" cy="14766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3" name="圖片 5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450" y="4118694"/>
            <a:ext cx="2341503" cy="156100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0" name="群組 9"/>
          <p:cNvGrpSpPr/>
          <p:nvPr/>
        </p:nvGrpSpPr>
        <p:grpSpPr>
          <a:xfrm>
            <a:off x="4110078" y="2632542"/>
            <a:ext cx="3766852" cy="3019894"/>
            <a:chOff x="4097077" y="2316337"/>
            <a:chExt cx="3766852" cy="3019894"/>
          </a:xfrm>
        </p:grpSpPr>
        <p:grpSp>
          <p:nvGrpSpPr>
            <p:cNvPr id="2" name="群組 1"/>
            <p:cNvGrpSpPr/>
            <p:nvPr/>
          </p:nvGrpSpPr>
          <p:grpSpPr>
            <a:xfrm>
              <a:off x="4097077" y="2316337"/>
              <a:ext cx="3766852" cy="3019894"/>
              <a:chOff x="4097077" y="2316337"/>
              <a:chExt cx="3766852" cy="3019894"/>
            </a:xfrm>
          </p:grpSpPr>
          <p:pic>
            <p:nvPicPr>
              <p:cNvPr id="24" name="Picture 11" descr="C:\Users\ASUS\Downloads\kisspng-artificial-intelligence-deep-learning-technology-m-vector-brain-circuits-5a87448c8a8735.6421844715188143485674.png"/>
              <p:cNvPicPr>
                <a:picLocks noChangeAspect="1" noChangeArrowheads="1"/>
              </p:cNvPicPr>
              <p:nvPr/>
            </p:nvPicPr>
            <p:blipFill rotWithShape="1">
              <a:blip r:embed="rId1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08" t="18409" r="13749" b="14995"/>
              <a:stretch/>
            </p:blipFill>
            <p:spPr bwMode="auto">
              <a:xfrm>
                <a:off x="4350327" y="2401239"/>
                <a:ext cx="3170648" cy="2934992"/>
              </a:xfrm>
              <a:prstGeom prst="rect">
                <a:avLst/>
              </a:prstGeom>
              <a:noFill/>
              <a:extLst/>
            </p:spPr>
          </p:pic>
          <p:pic>
            <p:nvPicPr>
              <p:cNvPr id="35" name="Picture 2" descr="http://www.shejiye.com/uploadfile/icon/2017/0203/shejiyeiconzxnqoohexyf.png"/>
              <p:cNvPicPr>
                <a:picLocks noChangeAspect="1" noChangeArrowheads="1"/>
              </p:cNvPicPr>
              <p:nvPr/>
            </p:nvPicPr>
            <p:blipFill>
              <a:blip r:embed="rId19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449704">
                <a:off x="7071341" y="2316337"/>
                <a:ext cx="792587" cy="7925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2" descr="http://www.shejiye.com/uploadfile/icon/2017/0203/shejiyeiconzxnqoohexyf.png"/>
              <p:cNvPicPr>
                <a:picLocks noChangeAspect="1" noChangeArrowheads="1"/>
              </p:cNvPicPr>
              <p:nvPr/>
            </p:nvPicPr>
            <p:blipFill>
              <a:blip r:embed="rId19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7200000">
                <a:off x="7071341" y="4342369"/>
                <a:ext cx="792587" cy="7925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2" descr="http://www.shejiye.com/uploadfile/icon/2017/0203/shejiyeiconzxnqoohexyf.png"/>
              <p:cNvPicPr>
                <a:picLocks noChangeAspect="1" noChangeArrowheads="1"/>
              </p:cNvPicPr>
              <p:nvPr/>
            </p:nvPicPr>
            <p:blipFill>
              <a:blip r:embed="rId19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000000">
                <a:off x="4097077" y="2316337"/>
                <a:ext cx="792587" cy="7925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" name="Picture 2" descr="http://www.shejiye.com/uploadfile/icon/2017/0203/shejiyeiconzxnqoohexyf.png"/>
              <p:cNvPicPr>
                <a:picLocks noChangeAspect="1" noChangeArrowheads="1"/>
              </p:cNvPicPr>
              <p:nvPr/>
            </p:nvPicPr>
            <p:blipFill>
              <a:blip r:embed="rId19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3500000">
                <a:off x="4097077" y="4342369"/>
                <a:ext cx="792587" cy="7925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8" name="文字方塊 57"/>
            <p:cNvSpPr txBox="1"/>
            <p:nvPr/>
          </p:nvSpPr>
          <p:spPr>
            <a:xfrm>
              <a:off x="4488053" y="3181501"/>
              <a:ext cx="303848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AI </a:t>
              </a:r>
              <a:r>
                <a:rPr lang="zh-TW" altLang="en-US" sz="4000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深度學習</a:t>
              </a:r>
            </a:p>
          </p:txBody>
        </p:sp>
      </p:grpSp>
      <p:grpSp>
        <p:nvGrpSpPr>
          <p:cNvPr id="61" name="群組 60"/>
          <p:cNvGrpSpPr/>
          <p:nvPr/>
        </p:nvGrpSpPr>
        <p:grpSpPr>
          <a:xfrm>
            <a:off x="4868457" y="-52886"/>
            <a:ext cx="2408089" cy="2814970"/>
            <a:chOff x="4868457" y="-429927"/>
            <a:chExt cx="2408089" cy="2814970"/>
          </a:xfrm>
        </p:grpSpPr>
        <p:pic>
          <p:nvPicPr>
            <p:cNvPr id="62" name="圖片 61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966360" y="309114"/>
              <a:ext cx="2011383" cy="629111"/>
            </a:xfrm>
            <a:prstGeom prst="rect">
              <a:avLst/>
            </a:prstGeom>
          </p:spPr>
        </p:pic>
        <p:pic>
          <p:nvPicPr>
            <p:cNvPr id="63" name="圖片 62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6360" y="938762"/>
              <a:ext cx="2017503" cy="652123"/>
            </a:xfrm>
            <a:prstGeom prst="rect">
              <a:avLst/>
            </a:prstGeom>
          </p:spPr>
        </p:pic>
        <p:sp>
          <p:nvSpPr>
            <p:cNvPr id="64" name="文字方塊 63"/>
            <p:cNvSpPr txBox="1"/>
            <p:nvPr/>
          </p:nvSpPr>
          <p:spPr>
            <a:xfrm>
              <a:off x="4868457" y="-429927"/>
              <a:ext cx="240808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公開資料</a:t>
              </a:r>
            </a:p>
          </p:txBody>
        </p:sp>
        <p:pic>
          <p:nvPicPr>
            <p:cNvPr id="65" name="Picture 2" descr="http://www.shejiye.com/uploadfile/icon/2017/0203/shejiyeiconzxnqoohexyf.png"/>
            <p:cNvPicPr>
              <a:picLocks noChangeAspect="1" noChangeArrowheads="1"/>
            </p:cNvPicPr>
            <p:nvPr/>
          </p:nvPicPr>
          <p:blipFill>
            <a:blip r:embed="rId1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3995" y="1895147"/>
              <a:ext cx="489895" cy="489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矩形 3"/>
          <p:cNvSpPr/>
          <p:nvPr/>
        </p:nvSpPr>
        <p:spPr>
          <a:xfrm>
            <a:off x="4482374" y="1935034"/>
            <a:ext cx="32752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latin typeface="微軟正黑體" pitchFamily="34" charset="-120"/>
                <a:ea typeface="微軟正黑體" pitchFamily="34" charset="-120"/>
              </a:rPr>
              <a:t>doi:10.3390/data2030028</a:t>
            </a:r>
            <a:endParaRPr lang="zh-TW" altLang="en-US" sz="2000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43013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線接點 26"/>
          <p:cNvCxnSpPr/>
          <p:nvPr/>
        </p:nvCxnSpPr>
        <p:spPr>
          <a:xfrm>
            <a:off x="5988943" y="4446872"/>
            <a:ext cx="0" cy="24111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群組 6"/>
          <p:cNvGrpSpPr/>
          <p:nvPr/>
        </p:nvGrpSpPr>
        <p:grpSpPr>
          <a:xfrm>
            <a:off x="4350327" y="2401239"/>
            <a:ext cx="3176210" cy="2934992"/>
            <a:chOff x="4350327" y="2401239"/>
            <a:chExt cx="3176210" cy="2934992"/>
          </a:xfrm>
        </p:grpSpPr>
        <p:pic>
          <p:nvPicPr>
            <p:cNvPr id="24" name="Picture 11" descr="C:\Users\ASUS\Downloads\kisspng-artificial-intelligence-deep-learning-technology-m-vector-brain-circuits-5a87448c8a8735.6421844715188143485674.png"/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08" t="18409" r="13749" b="14995"/>
            <a:stretch/>
          </p:blipFill>
          <p:spPr bwMode="auto">
            <a:xfrm>
              <a:off x="4350327" y="2401239"/>
              <a:ext cx="3170648" cy="2934992"/>
            </a:xfrm>
            <a:prstGeom prst="rect">
              <a:avLst/>
            </a:prstGeom>
            <a:noFill/>
            <a:extLst/>
          </p:spPr>
        </p:pic>
        <p:sp>
          <p:nvSpPr>
            <p:cNvPr id="26" name="文字方塊 25"/>
            <p:cNvSpPr txBox="1"/>
            <p:nvPr/>
          </p:nvSpPr>
          <p:spPr>
            <a:xfrm>
              <a:off x="4488053" y="3181501"/>
              <a:ext cx="303848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AI </a:t>
              </a:r>
              <a:r>
                <a:rPr lang="zh-TW" altLang="en-US" sz="4000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深度學習</a:t>
              </a: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7199498" y="234315"/>
            <a:ext cx="4783399" cy="2238058"/>
            <a:chOff x="7199498" y="234315"/>
            <a:chExt cx="4783399" cy="2238058"/>
          </a:xfrm>
        </p:grpSpPr>
        <p:pic>
          <p:nvPicPr>
            <p:cNvPr id="41" name="Picture 2" descr="http://www.shejiye.com/uploadfile/icon/2017/0203/shejiyeiconzxnqoohexyf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295241">
              <a:off x="7199498" y="1679785"/>
              <a:ext cx="792587" cy="792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文字方塊 54"/>
            <p:cNvSpPr txBox="1"/>
            <p:nvPr/>
          </p:nvSpPr>
          <p:spPr>
            <a:xfrm>
              <a:off x="7694544" y="926460"/>
              <a:ext cx="428835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000" dirty="0">
                  <a:ln w="0"/>
                  <a:solidFill>
                    <a:srgbClr val="FFFF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預測農藥</a:t>
              </a:r>
              <a:r>
                <a:rPr lang="zh-TW" altLang="en-US" sz="40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殘留時間</a:t>
              </a:r>
              <a:endParaRPr lang="zh-TW" altLang="en-US" sz="4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pic>
          <p:nvPicPr>
            <p:cNvPr id="59" name="Picture 8" descr="ãquestion mark time iconãçåçæå°çµæ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2428" y="234315"/>
              <a:ext cx="810242" cy="810242"/>
            </a:xfrm>
            <a:prstGeom prst="rect">
              <a:avLst/>
            </a:prstGeom>
            <a:solidFill>
              <a:schemeClr val="bg1"/>
            </a:solidFill>
            <a:extLst/>
          </p:spPr>
        </p:pic>
      </p:grpSp>
      <p:grpSp>
        <p:nvGrpSpPr>
          <p:cNvPr id="5" name="群組 4"/>
          <p:cNvGrpSpPr/>
          <p:nvPr/>
        </p:nvGrpSpPr>
        <p:grpSpPr>
          <a:xfrm>
            <a:off x="7447588" y="1918245"/>
            <a:ext cx="3775393" cy="2339422"/>
            <a:chOff x="7796519" y="1857741"/>
            <a:chExt cx="3775393" cy="2339422"/>
          </a:xfrm>
        </p:grpSpPr>
        <p:pic>
          <p:nvPicPr>
            <p:cNvPr id="60" name="Picture 2" descr="http://www.shejiye.com/uploadfile/icon/2017/0203/shejiyeiconzxnqoohexyf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6937" y="1857741"/>
              <a:ext cx="792587" cy="792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文字方塊 60"/>
            <p:cNvSpPr txBox="1"/>
            <p:nvPr/>
          </p:nvSpPr>
          <p:spPr>
            <a:xfrm>
              <a:off x="7796519" y="2873724"/>
              <a:ext cx="377539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000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客製化</a:t>
              </a:r>
              <a:r>
                <a:rPr lang="zh-TW" altLang="en-US" sz="40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殘留時間</a:t>
              </a:r>
              <a:endParaRPr lang="en-US" altLang="zh-TW" sz="4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r>
                <a:rPr lang="zh-TW" altLang="en-US" sz="40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符合需求</a:t>
              </a:r>
              <a:r>
                <a:rPr lang="zh-TW" altLang="en-US" sz="4000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的農藥</a:t>
              </a:r>
              <a:endParaRPr lang="zh-TW" altLang="en-US" sz="4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62" name="文字方塊 61"/>
          <p:cNvSpPr txBox="1"/>
          <p:nvPr/>
        </p:nvSpPr>
        <p:spPr>
          <a:xfrm>
            <a:off x="605861" y="975353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農藥候選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349380" y="1846163"/>
            <a:ext cx="3633185" cy="3329772"/>
            <a:chOff x="349380" y="1846163"/>
            <a:chExt cx="3633185" cy="3329772"/>
          </a:xfrm>
        </p:grpSpPr>
        <p:sp>
          <p:nvSpPr>
            <p:cNvPr id="36" name="文字方塊 35"/>
            <p:cNvSpPr txBox="1"/>
            <p:nvPr/>
          </p:nvSpPr>
          <p:spPr>
            <a:xfrm>
              <a:off x="349380" y="1846163"/>
              <a:ext cx="329288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000"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1. </a:t>
              </a:r>
              <a:r>
                <a:rPr lang="zh-TW" altLang="en-US" sz="4000"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農藥化學式</a:t>
              </a:r>
            </a:p>
          </p:txBody>
        </p:sp>
        <p:sp>
          <p:nvSpPr>
            <p:cNvPr id="52" name="文字方塊 51"/>
            <p:cNvSpPr txBox="1"/>
            <p:nvPr/>
          </p:nvSpPr>
          <p:spPr>
            <a:xfrm>
              <a:off x="349380" y="2720125"/>
              <a:ext cx="27799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000"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2. </a:t>
              </a:r>
              <a:r>
                <a:rPr lang="zh-TW" altLang="en-US" sz="4000"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作物種類</a:t>
              </a:r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349380" y="3594087"/>
              <a:ext cx="27799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000"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3. </a:t>
              </a:r>
              <a:r>
                <a:rPr lang="zh-TW" altLang="en-US" sz="4000"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種植環境</a:t>
              </a:r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349380" y="4468049"/>
              <a:ext cx="27799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000"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4. </a:t>
              </a:r>
              <a:r>
                <a:rPr lang="zh-TW" altLang="en-US" sz="4000"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食用部位</a:t>
              </a:r>
            </a:p>
          </p:txBody>
        </p:sp>
        <p:pic>
          <p:nvPicPr>
            <p:cNvPr id="63" name="Picture 2" descr="http://www.shejiye.com/uploadfile/icon/2017/0203/shejiyeiconzxnqoohexyf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189977" y="3139148"/>
              <a:ext cx="792587" cy="792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群組 5"/>
          <p:cNvGrpSpPr/>
          <p:nvPr/>
        </p:nvGrpSpPr>
        <p:grpSpPr>
          <a:xfrm>
            <a:off x="7181583" y="4510522"/>
            <a:ext cx="4801314" cy="1652891"/>
            <a:chOff x="7446892" y="4489345"/>
            <a:chExt cx="4801314" cy="1652891"/>
          </a:xfrm>
        </p:grpSpPr>
        <p:pic>
          <p:nvPicPr>
            <p:cNvPr id="64" name="Picture 2" descr="http://www.shejiye.com/uploadfile/icon/2017/0203/shejiyeiconzxnqoohexyf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6134" y="4489345"/>
              <a:ext cx="792587" cy="792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文字方塊 64"/>
            <p:cNvSpPr txBox="1"/>
            <p:nvPr/>
          </p:nvSpPr>
          <p:spPr>
            <a:xfrm>
              <a:off x="7446892" y="5434350"/>
              <a:ext cx="480131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000" dirty="0">
                  <a:ln>
                    <a:solidFill>
                      <a:schemeClr val="accent1"/>
                    </a:solidFill>
                  </a:ln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降低</a:t>
              </a:r>
              <a:r>
                <a:rPr lang="zh-TW" altLang="en-US" sz="4000" dirty="0">
                  <a:ln>
                    <a:solidFill>
                      <a:schemeClr val="accent1"/>
                    </a:solidFill>
                  </a:ln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人體</a:t>
              </a:r>
              <a:r>
                <a:rPr lang="zh-TW" altLang="en-US" sz="4000" dirty="0">
                  <a:ln>
                    <a:solidFill>
                      <a:schemeClr val="accent1"/>
                    </a:solidFill>
                  </a:ln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與</a:t>
              </a:r>
              <a:r>
                <a:rPr lang="zh-TW" altLang="en-US" sz="4000" dirty="0">
                  <a:ln>
                    <a:solidFill>
                      <a:schemeClr val="accent1"/>
                    </a:solidFill>
                  </a:ln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環境</a:t>
              </a:r>
              <a:r>
                <a:rPr lang="zh-TW" altLang="en-US" sz="4000" dirty="0">
                  <a:ln>
                    <a:solidFill>
                      <a:schemeClr val="accent1"/>
                    </a:solidFill>
                  </a:ln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危害</a:t>
              </a:r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4868457" y="-52886"/>
            <a:ext cx="2408089" cy="2461027"/>
            <a:chOff x="4868457" y="-75984"/>
            <a:chExt cx="2408089" cy="2461027"/>
          </a:xfrm>
        </p:grpSpPr>
        <p:pic>
          <p:nvPicPr>
            <p:cNvPr id="29" name="圖片 2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66360" y="601914"/>
              <a:ext cx="2011383" cy="629111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6360" y="1231562"/>
              <a:ext cx="2017503" cy="652123"/>
            </a:xfrm>
            <a:prstGeom prst="rect">
              <a:avLst/>
            </a:prstGeom>
          </p:spPr>
        </p:pic>
        <p:sp>
          <p:nvSpPr>
            <p:cNvPr id="32" name="文字方塊 31"/>
            <p:cNvSpPr txBox="1"/>
            <p:nvPr/>
          </p:nvSpPr>
          <p:spPr>
            <a:xfrm>
              <a:off x="4868457" y="-75984"/>
              <a:ext cx="240808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公開資料</a:t>
              </a:r>
            </a:p>
          </p:txBody>
        </p:sp>
        <p:pic>
          <p:nvPicPr>
            <p:cNvPr id="33" name="Picture 2" descr="http://www.shejiye.com/uploadfile/icon/2017/0203/shejiyeiconzxnqoohexyf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3995" y="1895147"/>
              <a:ext cx="489895" cy="489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矩形 33"/>
            <p:cNvSpPr/>
            <p:nvPr/>
          </p:nvSpPr>
          <p:spPr>
            <a:xfrm>
              <a:off x="4978643" y="1666102"/>
              <a:ext cx="202972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800" b="1">
                  <a:solidFill>
                    <a:srgbClr val="FF0000"/>
                  </a:solidFill>
                  <a:latin typeface="Arial" panose="020B0604020202020204" pitchFamily="34" charset="0"/>
                </a:rPr>
                <a:t>doi:10.20944/preprints201708.0088.v1</a:t>
              </a:r>
              <a:endParaRPr lang="zh-TW" altLang="en-US" sz="800">
                <a:solidFill>
                  <a:srgbClr val="FF0000"/>
                </a:solidFill>
              </a:endParaRPr>
            </a:p>
          </p:txBody>
        </p:sp>
      </p:grpSp>
      <p:sp>
        <p:nvSpPr>
          <p:cNvPr id="4" name="文字方塊 3"/>
          <p:cNvSpPr txBox="1"/>
          <p:nvPr/>
        </p:nvSpPr>
        <p:spPr>
          <a:xfrm>
            <a:off x="9335285" y="1946708"/>
            <a:ext cx="28969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solidFill>
                  <a:srgbClr val="FFC000"/>
                </a:solidFill>
                <a:latin typeface="微軟正黑體" pitchFamily="34" charset="-120"/>
                <a:ea typeface="微軟正黑體" pitchFamily="34" charset="-120"/>
              </a:rPr>
              <a:t>準確度</a:t>
            </a:r>
            <a:r>
              <a:rPr lang="en-US" altLang="zh-TW" sz="4000" dirty="0">
                <a:solidFill>
                  <a:srgbClr val="FFC000"/>
                </a:solidFill>
                <a:latin typeface="微軟正黑體" pitchFamily="34" charset="-120"/>
                <a:ea typeface="微軟正黑體" pitchFamily="34" charset="-120"/>
              </a:rPr>
              <a:t>94</a:t>
            </a:r>
            <a:r>
              <a:rPr lang="zh-TW" altLang="en-US" sz="4000" dirty="0">
                <a:solidFill>
                  <a:srgbClr val="FFC000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4000" dirty="0">
                <a:solidFill>
                  <a:srgbClr val="FFC000"/>
                </a:solidFill>
                <a:latin typeface="微軟正黑體" pitchFamily="34" charset="-120"/>
                <a:ea typeface="微軟正黑體" pitchFamily="34" charset="-120"/>
              </a:rPr>
              <a:t>%</a:t>
            </a:r>
            <a:endParaRPr lang="zh-TW" altLang="en-US" sz="4000" dirty="0">
              <a:solidFill>
                <a:srgbClr val="FFC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6837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581400" y="-201478"/>
            <a:ext cx="8610600" cy="1293028"/>
          </a:xfrm>
        </p:spPr>
        <p:txBody>
          <a:bodyPr/>
          <a:lstStyle/>
          <a:p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簡易操作的圖形操作介面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1" t="5668" r="40391" b="11335"/>
          <a:stretch/>
        </p:blipFill>
        <p:spPr bwMode="auto">
          <a:xfrm>
            <a:off x="0" y="786539"/>
            <a:ext cx="6903365" cy="6071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1607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大量的化學物農藥篩選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517338" y="2034794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農藥候選</a:t>
            </a:r>
          </a:p>
        </p:txBody>
      </p:sp>
      <p:grpSp>
        <p:nvGrpSpPr>
          <p:cNvPr id="5" name="群組 4"/>
          <p:cNvGrpSpPr/>
          <p:nvPr/>
        </p:nvGrpSpPr>
        <p:grpSpPr>
          <a:xfrm>
            <a:off x="260857" y="2905604"/>
            <a:ext cx="4997037" cy="3329772"/>
            <a:chOff x="349380" y="1846163"/>
            <a:chExt cx="4997037" cy="3329772"/>
          </a:xfrm>
        </p:grpSpPr>
        <p:sp>
          <p:nvSpPr>
            <p:cNvPr id="6" name="文字方塊 5"/>
            <p:cNvSpPr txBox="1"/>
            <p:nvPr/>
          </p:nvSpPr>
          <p:spPr>
            <a:xfrm>
              <a:off x="349380" y="1846163"/>
              <a:ext cx="43188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0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1. </a:t>
              </a:r>
              <a:r>
                <a:rPr lang="zh-TW" altLang="en-US" sz="40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各種農藥化學式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349380" y="2720125"/>
              <a:ext cx="27799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000"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2. </a:t>
              </a:r>
              <a:r>
                <a:rPr lang="zh-TW" altLang="en-US" sz="4000"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作物種類</a:t>
              </a: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349380" y="3594087"/>
              <a:ext cx="27799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000"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3. </a:t>
              </a:r>
              <a:r>
                <a:rPr lang="zh-TW" altLang="en-US" sz="4000"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種植環境</a:t>
              </a: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349380" y="4468049"/>
              <a:ext cx="27799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000"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4. </a:t>
              </a:r>
              <a:r>
                <a:rPr lang="zh-TW" altLang="en-US" sz="4000"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食用部位</a:t>
              </a:r>
            </a:p>
          </p:txBody>
        </p:sp>
        <p:pic>
          <p:nvPicPr>
            <p:cNvPr id="10" name="Picture 2" descr="http://www.shejiye.com/uploadfile/icon/2017/0203/shejiyeiconzxnqoohexyf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4553829" y="2969051"/>
              <a:ext cx="792587" cy="792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群組 10"/>
          <p:cNvGrpSpPr/>
          <p:nvPr/>
        </p:nvGrpSpPr>
        <p:grpSpPr>
          <a:xfrm>
            <a:off x="5584629" y="2900199"/>
            <a:ext cx="3176210" cy="2934992"/>
            <a:chOff x="4350327" y="2401239"/>
            <a:chExt cx="3176210" cy="2934992"/>
          </a:xfrm>
        </p:grpSpPr>
        <p:pic>
          <p:nvPicPr>
            <p:cNvPr id="12" name="Picture 11" descr="C:\Users\ASUS\Downloads\kisspng-artificial-intelligence-deep-learning-technology-m-vector-brain-circuits-5a87448c8a8735.6421844715188143485674.png"/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08" t="18409" r="13749" b="14995"/>
            <a:stretch/>
          </p:blipFill>
          <p:spPr bwMode="auto">
            <a:xfrm>
              <a:off x="4350327" y="2401239"/>
              <a:ext cx="3170648" cy="2934992"/>
            </a:xfrm>
            <a:prstGeom prst="rect">
              <a:avLst/>
            </a:prstGeom>
            <a:noFill/>
            <a:extLst/>
          </p:spPr>
        </p:pic>
        <p:sp>
          <p:nvSpPr>
            <p:cNvPr id="13" name="文字方塊 12"/>
            <p:cNvSpPr txBox="1"/>
            <p:nvPr/>
          </p:nvSpPr>
          <p:spPr>
            <a:xfrm>
              <a:off x="4488053" y="3181501"/>
              <a:ext cx="303848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AI </a:t>
              </a:r>
              <a:r>
                <a:rPr lang="zh-TW" altLang="en-US" sz="4000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深度學習</a:t>
              </a:r>
            </a:p>
          </p:txBody>
        </p:sp>
      </p:grpSp>
      <p:pic>
        <p:nvPicPr>
          <p:cNvPr id="14" name="圖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22" y="525511"/>
            <a:ext cx="1390671" cy="1390669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9" b="13747"/>
          <a:stretch/>
        </p:blipFill>
        <p:spPr>
          <a:xfrm>
            <a:off x="3462306" y="334578"/>
            <a:ext cx="1618999" cy="1772536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8" b="20314"/>
          <a:stretch/>
        </p:blipFill>
        <p:spPr>
          <a:xfrm>
            <a:off x="1553497" y="211015"/>
            <a:ext cx="1772555" cy="1483994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9828145" y="3763068"/>
            <a:ext cx="23638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ln w="0"/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預測農藥</a:t>
            </a:r>
            <a:r>
              <a:rPr lang="zh-TW" altLang="en-US" sz="40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殘留時間</a:t>
            </a:r>
            <a:endParaRPr lang="zh-TW" altLang="en-US" sz="40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18" name="Picture 2" descr="http://www.shejiye.com/uploadfile/icon/2017/0203/shejiyeiconzxnqoohexyf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035558" y="3971401"/>
            <a:ext cx="792587" cy="79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87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感謝各位的聆聽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7428565"/>
      </p:ext>
    </p:extLst>
  </p:cSld>
  <p:clrMapOvr>
    <a:masterClrMapping/>
  </p:clrMapOvr>
</p:sld>
</file>

<file path=ppt/theme/theme1.xml><?xml version="1.0" encoding="utf-8"?>
<a:theme xmlns:a="http://schemas.openxmlformats.org/drawingml/2006/main" name="飛機雲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TM04033937[[fn=飛機雲]]</Template>
  <TotalTime>1443</TotalTime>
  <Words>523</Words>
  <Application>Microsoft Office PowerPoint</Application>
  <PresentationFormat>寬螢幕</PresentationFormat>
  <Paragraphs>57</Paragraphs>
  <Slides>8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4" baseType="lpstr">
      <vt:lpstr>微軟正黑體</vt:lpstr>
      <vt:lpstr>新細明體</vt:lpstr>
      <vt:lpstr>Arial</vt:lpstr>
      <vt:lpstr>Calibri</vt:lpstr>
      <vt:lpstr>Century Gothic</vt:lpstr>
      <vt:lpstr>飛機雲</vt:lpstr>
      <vt:lpstr>PowerPoint 簡報</vt:lpstr>
      <vt:lpstr>PowerPoint 簡報</vt:lpstr>
      <vt:lpstr>PowerPoint 簡報</vt:lpstr>
      <vt:lpstr>PowerPoint 簡報</vt:lpstr>
      <vt:lpstr>PowerPoint 簡報</vt:lpstr>
      <vt:lpstr>簡易操作的圖形操作介面</vt:lpstr>
      <vt:lpstr>大量的化學物農藥篩選</vt:lpstr>
      <vt:lpstr>感謝各位的聆聽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Metformin-121</dc:title>
  <dc:creator>N121</dc:creator>
  <cp:lastModifiedBy>Monsi</cp:lastModifiedBy>
  <cp:revision>108</cp:revision>
  <dcterms:created xsi:type="dcterms:W3CDTF">2018-12-04T09:30:20Z</dcterms:created>
  <dcterms:modified xsi:type="dcterms:W3CDTF">2020-10-06T14:09:03Z</dcterms:modified>
</cp:coreProperties>
</file>